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si" charset="1" panose="00000500000000000000"/>
      <p:regular r:id="rId10"/>
    </p:embeddedFont>
    <p:embeddedFont>
      <p:font typeface="Abhaya Libre" charset="1" panose="02000503000000000000"/>
      <p:regular r:id="rId11"/>
    </p:embeddedFont>
    <p:embeddedFont>
      <p:font typeface="Abhaya Libre Bold" charset="1" panose="02000803000000000000"/>
      <p:regular r:id="rId12"/>
    </p:embeddedFont>
    <p:embeddedFont>
      <p:font typeface="Abhaya Libre Italics" charset="1" panose="02000503000000000000"/>
      <p:regular r:id="rId13"/>
    </p:embeddedFont>
    <p:embeddedFont>
      <p:font typeface="Abhaya Libre Bold Italics" charset="1" panose="02000803000000000000"/>
      <p:regular r:id="rId14"/>
    </p:embeddedFont>
    <p:embeddedFont>
      <p:font typeface="Abhaya Libre Medium" charset="1" panose="02000603000000000000"/>
      <p:regular r:id="rId15"/>
    </p:embeddedFont>
    <p:embeddedFont>
      <p:font typeface="Abhaya Libre Medium Italics" charset="1" panose="02000603000000000000"/>
      <p:regular r:id="rId16"/>
    </p:embeddedFont>
    <p:embeddedFont>
      <p:font typeface="Abhaya Libre Semi-Bold" charset="1" panose="02000703000000000000"/>
      <p:regular r:id="rId17"/>
    </p:embeddedFont>
    <p:embeddedFont>
      <p:font typeface="Abhaya Libre Semi-Bold Italics" charset="1" panose="02000703000000000000"/>
      <p:regular r:id="rId18"/>
    </p:embeddedFont>
    <p:embeddedFont>
      <p:font typeface="Abhaya Libre Ultra-Bold" charset="1" panose="02000803000000000000"/>
      <p:regular r:id="rId19"/>
    </p:embeddedFont>
    <p:embeddedFont>
      <p:font typeface="Abhaya Libre Ultra-Bold Italics" charset="1" panose="02000803000000000000"/>
      <p:regular r:id="rId20"/>
    </p:embeddedFont>
    <p:embeddedFont>
      <p:font typeface="Montserrat" charset="1" panose="00000500000000000000"/>
      <p:regular r:id="rId21"/>
    </p:embeddedFont>
    <p:embeddedFont>
      <p:font typeface="Montserrat Bold" charset="1" panose="00000800000000000000"/>
      <p:regular r:id="rId22"/>
    </p:embeddedFont>
    <p:embeddedFont>
      <p:font typeface="Montserrat Italics" charset="1" panose="00000500000000000000"/>
      <p:regular r:id="rId23"/>
    </p:embeddedFont>
    <p:embeddedFont>
      <p:font typeface="Montserrat Bold Italics" charset="1" panose="00000800000000000000"/>
      <p:regular r:id="rId24"/>
    </p:embeddedFont>
    <p:embeddedFont>
      <p:font typeface="Montserrat Thin" charset="1" panose="00000300000000000000"/>
      <p:regular r:id="rId25"/>
    </p:embeddedFont>
    <p:embeddedFont>
      <p:font typeface="Montserrat Thin Italics" charset="1" panose="00000300000000000000"/>
      <p:regular r:id="rId26"/>
    </p:embeddedFont>
    <p:embeddedFont>
      <p:font typeface="Montserrat Extra-Light" charset="1" panose="00000300000000000000"/>
      <p:regular r:id="rId27"/>
    </p:embeddedFont>
    <p:embeddedFont>
      <p:font typeface="Montserrat Extra-Light Italics" charset="1" panose="00000300000000000000"/>
      <p:regular r:id="rId28"/>
    </p:embeddedFont>
    <p:embeddedFont>
      <p:font typeface="Montserrat Light" charset="1" panose="00000400000000000000"/>
      <p:regular r:id="rId29"/>
    </p:embeddedFont>
    <p:embeddedFont>
      <p:font typeface="Montserrat Light Italics" charset="1" panose="00000400000000000000"/>
      <p:regular r:id="rId30"/>
    </p:embeddedFont>
    <p:embeddedFont>
      <p:font typeface="Montserrat Medium" charset="1" panose="00000600000000000000"/>
      <p:regular r:id="rId31"/>
    </p:embeddedFont>
    <p:embeddedFont>
      <p:font typeface="Montserrat Medium Italics" charset="1" panose="00000600000000000000"/>
      <p:regular r:id="rId32"/>
    </p:embeddedFont>
    <p:embeddedFont>
      <p:font typeface="Montserrat Semi-Bold" charset="1" panose="00000700000000000000"/>
      <p:regular r:id="rId33"/>
    </p:embeddedFont>
    <p:embeddedFont>
      <p:font typeface="Montserrat Semi-Bold Italics" charset="1" panose="00000700000000000000"/>
      <p:regular r:id="rId34"/>
    </p:embeddedFont>
    <p:embeddedFont>
      <p:font typeface="Montserrat Ultra-Bold" charset="1" panose="00000900000000000000"/>
      <p:regular r:id="rId35"/>
    </p:embeddedFont>
    <p:embeddedFont>
      <p:font typeface="Montserrat Ultra-Bold Italics" charset="1" panose="00000900000000000000"/>
      <p:regular r:id="rId36"/>
    </p:embeddedFont>
    <p:embeddedFont>
      <p:font typeface="Montserrat Heavy" charset="1" panose="00000A00000000000000"/>
      <p:regular r:id="rId37"/>
    </p:embeddedFont>
    <p:embeddedFont>
      <p:font typeface="Montserrat Heavy Italics" charset="1" panose="00000A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6341726" y="1888002"/>
            <a:ext cx="9209799" cy="1810567"/>
          </a:xfrm>
          <a:prstGeom prst="rect">
            <a:avLst/>
          </a:prstGeom>
        </p:spPr>
        <p:txBody>
          <a:bodyPr anchor="t" rtlCol="false" tIns="0" lIns="0" bIns="0" rIns="0">
            <a:spAutoFit/>
          </a:bodyPr>
          <a:lstStyle/>
          <a:p>
            <a:pPr algn="ctr">
              <a:lnSpc>
                <a:spcPts val="6985"/>
              </a:lnSpc>
            </a:pPr>
            <a:r>
              <a:rPr lang="en-US" sz="7201">
                <a:solidFill>
                  <a:srgbClr val="000000"/>
                </a:solidFill>
                <a:latin typeface="Alatsi"/>
              </a:rPr>
              <a:t>CASHFLOW MINIMIZER SYSTEM</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458541" y="7412794"/>
            <a:ext cx="14225282" cy="3595763"/>
          </a:xfrm>
          <a:prstGeom prst="rect">
            <a:avLst/>
          </a:prstGeom>
        </p:spPr>
        <p:txBody>
          <a:bodyPr anchor="t" rtlCol="false" tIns="0" lIns="0" bIns="0" rIns="0">
            <a:spAutoFit/>
          </a:bodyPr>
          <a:lstStyle/>
          <a:p>
            <a:pPr algn="ctr">
              <a:lnSpc>
                <a:spcPts val="7149"/>
              </a:lnSpc>
            </a:pPr>
            <a:r>
              <a:rPr lang="en-US" sz="5107">
                <a:solidFill>
                  <a:srgbClr val="000000"/>
                </a:solidFill>
                <a:latin typeface="Alatsi Bold"/>
              </a:rPr>
              <a:t>prepared by :</a:t>
            </a:r>
          </a:p>
          <a:p>
            <a:pPr algn="ctr">
              <a:lnSpc>
                <a:spcPts val="7149"/>
              </a:lnSpc>
            </a:pPr>
            <a:r>
              <a:rPr lang="en-US" sz="5107">
                <a:solidFill>
                  <a:srgbClr val="000000"/>
                </a:solidFill>
                <a:latin typeface="Alatsi Bold"/>
              </a:rPr>
              <a:t> Tirth Patel (21002170310038)</a:t>
            </a:r>
          </a:p>
          <a:p>
            <a:pPr algn="ctr">
              <a:lnSpc>
                <a:spcPts val="7149"/>
              </a:lnSpc>
            </a:pPr>
          </a:p>
          <a:p>
            <a:pPr algn="ctr">
              <a:lnSpc>
                <a:spcPts val="7149"/>
              </a:lnSpc>
            </a:pPr>
          </a:p>
        </p:txBody>
      </p:sp>
      <p:sp>
        <p:nvSpPr>
          <p:cNvPr name="Freeform 15" id="15"/>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31071" y="0"/>
            <a:ext cx="4239083" cy="819939"/>
          </a:xfrm>
          <a:custGeom>
            <a:avLst/>
            <a:gdLst/>
            <a:ahLst/>
            <a:cxnLst/>
            <a:rect r="r" b="b" t="t" l="l"/>
            <a:pathLst>
              <a:path h="819939" w="4239083">
                <a:moveTo>
                  <a:pt x="0" y="0"/>
                </a:moveTo>
                <a:lnTo>
                  <a:pt x="4239084" y="0"/>
                </a:lnTo>
                <a:lnTo>
                  <a:pt x="4239084" y="819939"/>
                </a:lnTo>
                <a:lnTo>
                  <a:pt x="0" y="819939"/>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13963" y="380969"/>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INTRODUCTION</a:t>
            </a:r>
          </a:p>
        </p:txBody>
      </p:sp>
      <p:grpSp>
        <p:nvGrpSpPr>
          <p:cNvPr name="Group 6" id="6"/>
          <p:cNvGrpSpPr/>
          <p:nvPr/>
        </p:nvGrpSpPr>
        <p:grpSpPr>
          <a:xfrm rot="0">
            <a:off x="8578962" y="1920064"/>
            <a:ext cx="8132152" cy="4947454"/>
            <a:chOff x="0" y="0"/>
            <a:chExt cx="10842869" cy="6596606"/>
          </a:xfrm>
        </p:grpSpPr>
        <p:grpSp>
          <p:nvGrpSpPr>
            <p:cNvPr name="Group 7" id="7"/>
            <p:cNvGrpSpPr/>
            <p:nvPr/>
          </p:nvGrpSpPr>
          <p:grpSpPr>
            <a:xfrm rot="0">
              <a:off x="0" y="136978"/>
              <a:ext cx="671770" cy="6717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780350" y="-76200"/>
              <a:ext cx="10062519" cy="2796540"/>
            </a:xfrm>
            <a:prstGeom prst="rect">
              <a:avLst/>
            </a:prstGeom>
          </p:spPr>
          <p:txBody>
            <a:bodyPr anchor="t" rtlCol="false" tIns="0" lIns="0" bIns="0" rIns="0">
              <a:spAutoFit/>
            </a:bodyPr>
            <a:lstStyle/>
            <a:p>
              <a:pPr>
                <a:lnSpc>
                  <a:spcPts val="5670"/>
                </a:lnSpc>
              </a:pPr>
              <a:r>
                <a:rPr lang="en-US" sz="4050">
                  <a:solidFill>
                    <a:srgbClr val="000000"/>
                  </a:solidFill>
                  <a:latin typeface="Alatsi Semi-Bold"/>
                </a:rPr>
                <a:t>Key Algorithms</a:t>
              </a:r>
            </a:p>
            <a:p>
              <a:pPr>
                <a:lnSpc>
                  <a:spcPts val="5670"/>
                </a:lnSpc>
              </a:pPr>
            </a:p>
            <a:p>
              <a:pPr>
                <a:lnSpc>
                  <a:spcPts val="5670"/>
                </a:lnSpc>
              </a:pPr>
            </a:p>
          </p:txBody>
        </p:sp>
        <p:sp>
          <p:nvSpPr>
            <p:cNvPr name="TextBox 11" id="11"/>
            <p:cNvSpPr txBox="true"/>
            <p:nvPr/>
          </p:nvSpPr>
          <p:spPr>
            <a:xfrm rot="0">
              <a:off x="22469" y="915557"/>
              <a:ext cx="9131144" cy="5681049"/>
            </a:xfrm>
            <a:prstGeom prst="rect">
              <a:avLst/>
            </a:prstGeom>
          </p:spPr>
          <p:txBody>
            <a:bodyPr anchor="t" rtlCol="false" tIns="0" lIns="0" bIns="0" rIns="0">
              <a:spAutoFit/>
            </a:bodyPr>
            <a:lstStyle/>
            <a:p>
              <a:pPr marL="580772" indent="-290386" lvl="1">
                <a:lnSpc>
                  <a:spcPts val="3766"/>
                </a:lnSpc>
                <a:buFont typeface="Arial"/>
                <a:buChar char="•"/>
              </a:pPr>
              <a:r>
                <a:rPr lang="en-US" sz="2690">
                  <a:solidFill>
                    <a:srgbClr val="000000"/>
                  </a:solidFill>
                  <a:latin typeface="Alatsi Bold"/>
                </a:rPr>
                <a:t>getMinIndex: Finds the bank with the minimum net amount.</a:t>
              </a:r>
            </a:p>
            <a:p>
              <a:pPr marL="580772" indent="-290386" lvl="1">
                <a:lnSpc>
                  <a:spcPts val="3766"/>
                </a:lnSpc>
                <a:buFont typeface="Arial"/>
                <a:buChar char="•"/>
              </a:pPr>
              <a:r>
                <a:rPr lang="en-US" sz="2690">
                  <a:solidFill>
                    <a:srgbClr val="000000"/>
                  </a:solidFill>
                  <a:latin typeface="Alatsi Bold"/>
                </a:rPr>
                <a:t>getSimpleMaxIndex: Finds the bank with the maximum net amount.</a:t>
              </a:r>
            </a:p>
            <a:p>
              <a:pPr marL="580772" indent="-290386" lvl="1">
                <a:lnSpc>
                  <a:spcPts val="3766"/>
                </a:lnSpc>
                <a:buFont typeface="Arial"/>
                <a:buChar char="•"/>
              </a:pPr>
              <a:r>
                <a:rPr lang="en-US" sz="2690">
                  <a:solidFill>
                    <a:srgbClr val="000000"/>
                  </a:solidFill>
                  <a:latin typeface="Alatsi Bold"/>
                </a:rPr>
                <a:t>getMaxIndex: Identifies the bank with the maximum net amount and a common payment type with the bank having the minimum net amount.</a:t>
              </a:r>
            </a:p>
            <a:p>
              <a:pPr>
                <a:lnSpc>
                  <a:spcPts val="3766"/>
                </a:lnSpc>
              </a:pPr>
            </a:p>
          </p:txBody>
        </p:sp>
      </p:grpSp>
      <p:grpSp>
        <p:nvGrpSpPr>
          <p:cNvPr name="Group 12" id="12"/>
          <p:cNvGrpSpPr/>
          <p:nvPr/>
        </p:nvGrpSpPr>
        <p:grpSpPr>
          <a:xfrm rot="0">
            <a:off x="1028700" y="7146395"/>
            <a:ext cx="6932403" cy="2129409"/>
            <a:chOff x="0" y="0"/>
            <a:chExt cx="9243204" cy="2839212"/>
          </a:xfrm>
        </p:grpSpPr>
        <p:grpSp>
          <p:nvGrpSpPr>
            <p:cNvPr name="Group 13" id="13"/>
            <p:cNvGrpSpPr/>
            <p:nvPr/>
          </p:nvGrpSpPr>
          <p:grpSpPr>
            <a:xfrm rot="0">
              <a:off x="0" y="136978"/>
              <a:ext cx="671770" cy="67177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780350" y="-76200"/>
              <a:ext cx="7175736" cy="2796540"/>
            </a:xfrm>
            <a:prstGeom prst="rect">
              <a:avLst/>
            </a:prstGeom>
          </p:spPr>
          <p:txBody>
            <a:bodyPr anchor="t" rtlCol="false" tIns="0" lIns="0" bIns="0" rIns="0">
              <a:spAutoFit/>
            </a:bodyPr>
            <a:lstStyle/>
            <a:p>
              <a:pPr>
                <a:lnSpc>
                  <a:spcPts val="5670"/>
                </a:lnSpc>
              </a:pPr>
              <a:r>
                <a:rPr lang="en-US" sz="4050">
                  <a:solidFill>
                    <a:srgbClr val="000000"/>
                  </a:solidFill>
                  <a:latin typeface="Alatsi Semi-Bold"/>
                </a:rPr>
                <a:t>Approach</a:t>
              </a:r>
            </a:p>
            <a:p>
              <a:pPr>
                <a:lnSpc>
                  <a:spcPts val="5670"/>
                </a:lnSpc>
              </a:pPr>
            </a:p>
            <a:p>
              <a:pPr>
                <a:lnSpc>
                  <a:spcPts val="5670"/>
                </a:lnSpc>
              </a:pPr>
            </a:p>
          </p:txBody>
        </p:sp>
        <p:sp>
          <p:nvSpPr>
            <p:cNvPr name="TextBox 17" id="17"/>
            <p:cNvSpPr txBox="true"/>
            <p:nvPr/>
          </p:nvSpPr>
          <p:spPr>
            <a:xfrm rot="0">
              <a:off x="112060" y="968163"/>
              <a:ext cx="9131144" cy="1871049"/>
            </a:xfrm>
            <a:prstGeom prst="rect">
              <a:avLst/>
            </a:prstGeom>
          </p:spPr>
          <p:txBody>
            <a:bodyPr anchor="t" rtlCol="false" tIns="0" lIns="0" bIns="0" rIns="0">
              <a:spAutoFit/>
            </a:bodyPr>
            <a:lstStyle/>
            <a:p>
              <a:pPr>
                <a:lnSpc>
                  <a:spcPts val="3766"/>
                </a:lnSpc>
              </a:pPr>
              <a:r>
                <a:rPr lang="en-US" sz="2690">
                  <a:solidFill>
                    <a:srgbClr val="000000"/>
                  </a:solidFill>
                  <a:latin typeface="Alatsi Bold"/>
                </a:rPr>
                <a:t>The project adopts a modified Minimum Spanning Tree algorithm to iteratively settle debts among banks.</a:t>
              </a:r>
            </a:p>
          </p:txBody>
        </p:sp>
      </p:grpSp>
      <p:grpSp>
        <p:nvGrpSpPr>
          <p:cNvPr name="Group 18" id="18"/>
          <p:cNvGrpSpPr/>
          <p:nvPr/>
        </p:nvGrpSpPr>
        <p:grpSpPr>
          <a:xfrm rot="0">
            <a:off x="8614030" y="6689986"/>
            <a:ext cx="6848358" cy="3994727"/>
            <a:chOff x="0" y="0"/>
            <a:chExt cx="9131144" cy="5326303"/>
          </a:xfrm>
        </p:grpSpPr>
        <p:grpSp>
          <p:nvGrpSpPr>
            <p:cNvPr name="Group 19" id="19"/>
            <p:cNvGrpSpPr/>
            <p:nvPr/>
          </p:nvGrpSpPr>
          <p:grpSpPr>
            <a:xfrm rot="0">
              <a:off x="0" y="136978"/>
              <a:ext cx="671770" cy="67177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942666" y="-76200"/>
              <a:ext cx="7175736" cy="2796540"/>
            </a:xfrm>
            <a:prstGeom prst="rect">
              <a:avLst/>
            </a:prstGeom>
          </p:spPr>
          <p:txBody>
            <a:bodyPr anchor="t" rtlCol="false" tIns="0" lIns="0" bIns="0" rIns="0">
              <a:spAutoFit/>
            </a:bodyPr>
            <a:lstStyle/>
            <a:p>
              <a:pPr>
                <a:lnSpc>
                  <a:spcPts val="5670"/>
                </a:lnSpc>
              </a:pPr>
              <a:r>
                <a:rPr lang="en-US" sz="4050">
                  <a:solidFill>
                    <a:srgbClr val="000000"/>
                  </a:solidFill>
                  <a:latin typeface="Alatsi Semi-Bold"/>
                </a:rPr>
                <a:t>Data Structures Used</a:t>
              </a:r>
            </a:p>
            <a:p>
              <a:pPr>
                <a:lnSpc>
                  <a:spcPts val="5670"/>
                </a:lnSpc>
              </a:pPr>
            </a:p>
            <a:p>
              <a:pPr>
                <a:lnSpc>
                  <a:spcPts val="5670"/>
                </a:lnSpc>
              </a:pPr>
            </a:p>
          </p:txBody>
        </p:sp>
        <p:sp>
          <p:nvSpPr>
            <p:cNvPr name="TextBox 23" id="23"/>
            <p:cNvSpPr txBox="true"/>
            <p:nvPr/>
          </p:nvSpPr>
          <p:spPr>
            <a:xfrm rot="0">
              <a:off x="0" y="915254"/>
              <a:ext cx="9131144" cy="4411049"/>
            </a:xfrm>
            <a:prstGeom prst="rect">
              <a:avLst/>
            </a:prstGeom>
          </p:spPr>
          <p:txBody>
            <a:bodyPr anchor="t" rtlCol="false" tIns="0" lIns="0" bIns="0" rIns="0">
              <a:spAutoFit/>
            </a:bodyPr>
            <a:lstStyle/>
            <a:p>
              <a:pPr marL="580772" indent="-290386" lvl="1">
                <a:lnSpc>
                  <a:spcPts val="3766"/>
                </a:lnSpc>
                <a:buFont typeface="Arial"/>
                <a:buChar char="•"/>
              </a:pPr>
              <a:r>
                <a:rPr lang="en-US" sz="2690">
                  <a:solidFill>
                    <a:srgbClr val="000000"/>
                  </a:solidFill>
                  <a:latin typeface="Alatsi Bold"/>
                </a:rPr>
                <a:t>bank Class: Holds information about each bank.</a:t>
              </a:r>
            </a:p>
            <a:p>
              <a:pPr marL="580772" indent="-290386" lvl="1">
                <a:lnSpc>
                  <a:spcPts val="3766"/>
                </a:lnSpc>
                <a:buFont typeface="Arial"/>
                <a:buChar char="•"/>
              </a:pPr>
              <a:r>
                <a:rPr lang="en-US" sz="2690">
                  <a:solidFill>
                    <a:srgbClr val="000000"/>
                  </a:solidFill>
                  <a:latin typeface="Alatsi Bold"/>
                </a:rPr>
                <a:t>Vectors: Represent the graph of transactions.</a:t>
              </a:r>
            </a:p>
            <a:p>
              <a:pPr marL="580772" indent="-290386" lvl="1">
                <a:lnSpc>
                  <a:spcPts val="3766"/>
                </a:lnSpc>
                <a:buFont typeface="Arial"/>
                <a:buChar char="•"/>
              </a:pPr>
              <a:r>
                <a:rPr lang="en-US" sz="2690">
                  <a:solidFill>
                    <a:srgbClr val="000000"/>
                  </a:solidFill>
                  <a:latin typeface="Alatsi Bold"/>
                </a:rPr>
                <a:t>Sets: Efficiently manage unique payment modes.</a:t>
              </a:r>
            </a:p>
            <a:p>
              <a:pPr>
                <a:lnSpc>
                  <a:spcPts val="3766"/>
                </a:lnSpc>
              </a:pPr>
            </a:p>
          </p:txBody>
        </p:sp>
      </p:grpSp>
      <p:sp>
        <p:nvSpPr>
          <p:cNvPr name="Freeform 24" id="24"/>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6" id="26"/>
          <p:cNvGrpSpPr/>
          <p:nvPr/>
        </p:nvGrpSpPr>
        <p:grpSpPr>
          <a:xfrm rot="0">
            <a:off x="1095893" y="1739432"/>
            <a:ext cx="5894759" cy="4361436"/>
            <a:chOff x="0" y="0"/>
            <a:chExt cx="7859679" cy="5815248"/>
          </a:xfrm>
        </p:grpSpPr>
        <p:grpSp>
          <p:nvGrpSpPr>
            <p:cNvPr name="Group 27" id="27"/>
            <p:cNvGrpSpPr/>
            <p:nvPr/>
          </p:nvGrpSpPr>
          <p:grpSpPr>
            <a:xfrm rot="0">
              <a:off x="0" y="117905"/>
              <a:ext cx="578229" cy="57822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811405" y="-76200"/>
              <a:ext cx="6176552" cy="890239"/>
            </a:xfrm>
            <a:prstGeom prst="rect">
              <a:avLst/>
            </a:prstGeom>
          </p:spPr>
          <p:txBody>
            <a:bodyPr anchor="t" rtlCol="false" tIns="0" lIns="0" bIns="0" rIns="0">
              <a:spAutoFit/>
            </a:bodyPr>
            <a:lstStyle/>
            <a:p>
              <a:pPr>
                <a:lnSpc>
                  <a:spcPts val="5663"/>
                </a:lnSpc>
              </a:pPr>
              <a:r>
                <a:rPr lang="en-US" sz="4045">
                  <a:solidFill>
                    <a:srgbClr val="000000"/>
                  </a:solidFill>
                  <a:latin typeface="Alatsi Bold"/>
                </a:rPr>
                <a:t>Description</a:t>
              </a:r>
            </a:p>
          </p:txBody>
        </p:sp>
        <p:sp>
          <p:nvSpPr>
            <p:cNvPr name="TextBox 31" id="31"/>
            <p:cNvSpPr txBox="true"/>
            <p:nvPr/>
          </p:nvSpPr>
          <p:spPr>
            <a:xfrm rot="0">
              <a:off x="0" y="779852"/>
              <a:ext cx="7859679" cy="5035396"/>
            </a:xfrm>
            <a:prstGeom prst="rect">
              <a:avLst/>
            </a:prstGeom>
          </p:spPr>
          <p:txBody>
            <a:bodyPr anchor="t" rtlCol="false" tIns="0" lIns="0" bIns="0" rIns="0">
              <a:spAutoFit/>
            </a:bodyPr>
            <a:lstStyle/>
            <a:p>
              <a:pPr>
                <a:lnSpc>
                  <a:spcPts val="3761"/>
                </a:lnSpc>
              </a:pPr>
              <a:r>
                <a:rPr lang="en-US" sz="2686">
                  <a:solidFill>
                    <a:srgbClr val="000000"/>
                  </a:solidFill>
                  <a:latin typeface="Alatsi Bold"/>
                </a:rPr>
                <a:t>This system minimizes the number of transactions among multiple banks in the different corners of the world that use different modes of payment. There is one world bank (with all payment modes) to act as an intermediary between banks that have no common mode of payment.</a:t>
              </a:r>
            </a:p>
          </p:txBody>
        </p:sp>
      </p:grpSp>
      <p:sp>
        <p:nvSpPr>
          <p:cNvPr name="Freeform 32" id="32"/>
          <p:cNvSpPr/>
          <p:nvPr/>
        </p:nvSpPr>
        <p:spPr>
          <a:xfrm flipH="false" flipV="false" rot="0">
            <a:off x="-31071" y="0"/>
            <a:ext cx="4239083" cy="819939"/>
          </a:xfrm>
          <a:custGeom>
            <a:avLst/>
            <a:gdLst/>
            <a:ahLst/>
            <a:cxnLst/>
            <a:rect r="r" b="b" t="t" l="l"/>
            <a:pathLst>
              <a:path h="819939" w="4239083">
                <a:moveTo>
                  <a:pt x="0" y="0"/>
                </a:moveTo>
                <a:lnTo>
                  <a:pt x="4239084" y="0"/>
                </a:lnTo>
                <a:lnTo>
                  <a:pt x="4239084" y="819939"/>
                </a:lnTo>
                <a:lnTo>
                  <a:pt x="0" y="819939"/>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64423" y="-41143"/>
            <a:ext cx="13180039" cy="295592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ALGORITHM EXPLANATION</a:t>
            </a:r>
          </a:p>
          <a:p>
            <a:pPr algn="ctr">
              <a:lnSpc>
                <a:spcPts val="11899"/>
              </a:lnSpc>
            </a:pPr>
          </a:p>
        </p:txBody>
      </p:sp>
      <p:grpSp>
        <p:nvGrpSpPr>
          <p:cNvPr name="Group 6" id="6"/>
          <p:cNvGrpSpPr/>
          <p:nvPr/>
        </p:nvGrpSpPr>
        <p:grpSpPr>
          <a:xfrm rot="0">
            <a:off x="10407047" y="1199801"/>
            <a:ext cx="4728498" cy="7218626"/>
            <a:chOff x="0" y="0"/>
            <a:chExt cx="6304664" cy="9624834"/>
          </a:xfrm>
        </p:grpSpPr>
        <p:sp>
          <p:nvSpPr>
            <p:cNvPr name="TextBox 7" id="7"/>
            <p:cNvSpPr txBox="true"/>
            <p:nvPr/>
          </p:nvSpPr>
          <p:spPr>
            <a:xfrm rot="0">
              <a:off x="0" y="-57150"/>
              <a:ext cx="6304664" cy="1358841"/>
            </a:xfrm>
            <a:prstGeom prst="rect">
              <a:avLst/>
            </a:prstGeom>
          </p:spPr>
          <p:txBody>
            <a:bodyPr anchor="t" rtlCol="false" tIns="0" lIns="0" bIns="0" rIns="0">
              <a:spAutoFit/>
            </a:bodyPr>
            <a:lstStyle/>
            <a:p>
              <a:pPr>
                <a:lnSpc>
                  <a:spcPts val="4176"/>
                </a:lnSpc>
              </a:pPr>
              <a:r>
                <a:rPr lang="en-US" sz="2983">
                  <a:solidFill>
                    <a:srgbClr val="000000"/>
                  </a:solidFill>
                  <a:latin typeface="Alatsi Semi-Bold"/>
                </a:rPr>
                <a:t>Iteration:</a:t>
              </a:r>
            </a:p>
            <a:p>
              <a:pPr>
                <a:lnSpc>
                  <a:spcPts val="4176"/>
                </a:lnSpc>
              </a:pPr>
            </a:p>
          </p:txBody>
        </p:sp>
        <p:sp>
          <p:nvSpPr>
            <p:cNvPr name="TextBox 8" id="8"/>
            <p:cNvSpPr txBox="true"/>
            <p:nvPr/>
          </p:nvSpPr>
          <p:spPr>
            <a:xfrm rot="0">
              <a:off x="0" y="596194"/>
              <a:ext cx="5796242" cy="9028641"/>
            </a:xfrm>
            <a:prstGeom prst="rect">
              <a:avLst/>
            </a:prstGeom>
          </p:spPr>
          <p:txBody>
            <a:bodyPr anchor="t" rtlCol="false" tIns="0" lIns="0" bIns="0" rIns="0">
              <a:spAutoFit/>
            </a:bodyPr>
            <a:lstStyle/>
            <a:p>
              <a:pPr>
                <a:lnSpc>
                  <a:spcPts val="3193"/>
                </a:lnSpc>
              </a:pPr>
              <a:r>
                <a:rPr lang="en-US" sz="2281">
                  <a:solidFill>
                    <a:srgbClr val="000000"/>
                  </a:solidFill>
                  <a:latin typeface="Alatsi Bold"/>
                </a:rPr>
                <a:t>Repeat the following steps until all net amounts are zero:</a:t>
              </a:r>
            </a:p>
            <a:p>
              <a:pPr marL="492527" indent="-246264" lvl="1">
                <a:lnSpc>
                  <a:spcPts val="3193"/>
                </a:lnSpc>
                <a:buFont typeface="Arial"/>
                <a:buChar char="•"/>
              </a:pPr>
              <a:r>
                <a:rPr lang="en-US" sz="2281">
                  <a:solidFill>
                    <a:srgbClr val="000000"/>
                  </a:solidFill>
                  <a:latin typeface="Alatsi Bold"/>
                </a:rPr>
                <a:t>Find the bank (let's call it X) with the minimum net amount (max debtor).</a:t>
              </a:r>
            </a:p>
            <a:p>
              <a:pPr marL="492527" indent="-246264" lvl="1">
                <a:lnSpc>
                  <a:spcPts val="3193"/>
                </a:lnSpc>
                <a:buFont typeface="Arial"/>
                <a:buChar char="•"/>
              </a:pPr>
              <a:r>
                <a:rPr lang="en-US" sz="2281">
                  <a:solidFill>
                    <a:srgbClr val="000000"/>
                  </a:solidFill>
                  <a:latin typeface="Alatsi Bold"/>
                </a:rPr>
                <a:t>Find a bank (let's call it Y) with the maximum net amount (max creditor) that also shares a common payment mode with X.</a:t>
              </a:r>
            </a:p>
            <a:p>
              <a:pPr marL="492527" indent="-246264" lvl="1">
                <a:lnSpc>
                  <a:spcPts val="3193"/>
                </a:lnSpc>
                <a:buFont typeface="Arial"/>
                <a:buChar char="•"/>
              </a:pPr>
              <a:r>
                <a:rPr lang="en-US" sz="2281">
                  <a:solidFill>
                    <a:srgbClr val="000000"/>
                  </a:solidFill>
                  <a:latin typeface="Alatsi Bold"/>
                </a:rPr>
                <a:t>Calculate the minimum of the absolute values of net amounts of X and Y (let's call it </a:t>
              </a:r>
              <a:r>
                <a:rPr lang="en-US" sz="2281">
                  <a:solidFill>
                    <a:srgbClr val="000000"/>
                  </a:solidFill>
                  <a:latin typeface="Alatsi Bold Italics"/>
                </a:rPr>
                <a:t>z</a:t>
              </a:r>
              <a:r>
                <a:rPr lang="en-US" sz="2281">
                  <a:solidFill>
                    <a:srgbClr val="000000"/>
                  </a:solidFill>
                  <a:latin typeface="Alatsi Bold"/>
                </a:rPr>
                <a:t>).</a:t>
              </a:r>
            </a:p>
            <a:p>
              <a:pPr marL="492527" indent="-246264" lvl="1">
                <a:lnSpc>
                  <a:spcPts val="3193"/>
                </a:lnSpc>
                <a:buFont typeface="Arial"/>
                <a:buChar char="•"/>
              </a:pPr>
              <a:r>
                <a:rPr lang="en-US" sz="2281">
                  <a:solidFill>
                    <a:srgbClr val="000000"/>
                  </a:solidFill>
                  <a:latin typeface="Alatsi Bold"/>
                </a:rPr>
                <a:t>Perform the transaction: X pays the amount  </a:t>
              </a:r>
              <a:r>
                <a:rPr lang="en-US" sz="2281">
                  <a:solidFill>
                    <a:srgbClr val="000000"/>
                  </a:solidFill>
                  <a:latin typeface="Alatsi Bold Italics"/>
                </a:rPr>
                <a:t>z</a:t>
              </a:r>
              <a:r>
                <a:rPr lang="en-US" sz="2281">
                  <a:solidFill>
                    <a:srgbClr val="000000"/>
                  </a:solidFill>
                  <a:latin typeface="Alatsi Bold"/>
                </a:rPr>
                <a:t> to Y.</a:t>
              </a:r>
            </a:p>
            <a:p>
              <a:pPr>
                <a:lnSpc>
                  <a:spcPts val="3193"/>
                </a:lnSpc>
              </a:pPr>
            </a:p>
          </p:txBody>
        </p:sp>
      </p:grpSp>
      <p:grpSp>
        <p:nvGrpSpPr>
          <p:cNvPr name="Group 9" id="9"/>
          <p:cNvGrpSpPr/>
          <p:nvPr/>
        </p:nvGrpSpPr>
        <p:grpSpPr>
          <a:xfrm rot="0">
            <a:off x="1095893" y="1518707"/>
            <a:ext cx="6848358" cy="3060827"/>
            <a:chOff x="0" y="0"/>
            <a:chExt cx="9131144" cy="4081103"/>
          </a:xfrm>
        </p:grpSpPr>
        <p:sp>
          <p:nvSpPr>
            <p:cNvPr name="TextBox 10" id="10"/>
            <p:cNvSpPr txBox="true"/>
            <p:nvPr/>
          </p:nvSpPr>
          <p:spPr>
            <a:xfrm rot="0">
              <a:off x="295453" y="-57150"/>
              <a:ext cx="7175736" cy="1305814"/>
            </a:xfrm>
            <a:prstGeom prst="rect">
              <a:avLst/>
            </a:prstGeom>
          </p:spPr>
          <p:txBody>
            <a:bodyPr anchor="t" rtlCol="false" tIns="0" lIns="0" bIns="0" rIns="0">
              <a:spAutoFit/>
            </a:bodyPr>
            <a:lstStyle/>
            <a:p>
              <a:pPr>
                <a:lnSpc>
                  <a:spcPts val="4171"/>
                </a:lnSpc>
              </a:pPr>
              <a:r>
                <a:rPr lang="en-US" sz="2979">
                  <a:solidFill>
                    <a:srgbClr val="000000"/>
                  </a:solidFill>
                  <a:latin typeface="Alatsi Semi-Bold"/>
                </a:rPr>
                <a:t>Initialization:</a:t>
              </a:r>
            </a:p>
            <a:p>
              <a:pPr>
                <a:lnSpc>
                  <a:spcPts val="3892"/>
                </a:lnSpc>
              </a:pPr>
            </a:p>
          </p:txBody>
        </p:sp>
        <p:sp>
          <p:nvSpPr>
            <p:cNvPr name="TextBox 11" id="11"/>
            <p:cNvSpPr txBox="true"/>
            <p:nvPr/>
          </p:nvSpPr>
          <p:spPr>
            <a:xfrm rot="0">
              <a:off x="0" y="586232"/>
              <a:ext cx="9131144" cy="3494871"/>
            </a:xfrm>
            <a:prstGeom prst="rect">
              <a:avLst/>
            </a:prstGeom>
          </p:spPr>
          <p:txBody>
            <a:bodyPr anchor="t" rtlCol="false" tIns="0" lIns="0" bIns="0" rIns="0">
              <a:spAutoFit/>
            </a:bodyPr>
            <a:lstStyle/>
            <a:p>
              <a:pPr marL="492250" indent="-246125" lvl="1">
                <a:lnSpc>
                  <a:spcPts val="3191"/>
                </a:lnSpc>
                <a:buFont typeface="Arial"/>
                <a:buChar char="•"/>
              </a:pPr>
              <a:r>
                <a:rPr lang="en-US" sz="2279">
                  <a:solidFill>
                    <a:srgbClr val="000000"/>
                  </a:solidFill>
                  <a:latin typeface="Alatsi Bold"/>
                </a:rPr>
                <a:t>Each bank is represented by a bank class, containing information about its name, net amount, and supported payment modes.</a:t>
              </a:r>
            </a:p>
            <a:p>
              <a:pPr marL="449071" indent="-224536" lvl="1">
                <a:lnSpc>
                  <a:spcPts val="2911"/>
                </a:lnSpc>
                <a:buFont typeface="Arial"/>
                <a:buChar char="•"/>
              </a:pPr>
              <a:r>
                <a:rPr lang="en-US" sz="2079">
                  <a:solidFill>
                    <a:srgbClr val="000000"/>
                  </a:solidFill>
                  <a:latin typeface="Alatsi Bold"/>
                </a:rPr>
                <a:t>Calculate the net amount for each bank using the formula: net amount=Sum of all credits−Sum of all debitsnet amount=Sum of all credits−Sum of all debits</a:t>
              </a:r>
            </a:p>
            <a:p>
              <a:pPr>
                <a:lnSpc>
                  <a:spcPts val="2911"/>
                </a:lnSpc>
              </a:pPr>
            </a:p>
          </p:txBody>
        </p:sp>
      </p:grpSp>
      <p:grpSp>
        <p:nvGrpSpPr>
          <p:cNvPr name="Group 12" id="12"/>
          <p:cNvGrpSpPr/>
          <p:nvPr/>
        </p:nvGrpSpPr>
        <p:grpSpPr>
          <a:xfrm rot="0">
            <a:off x="1384575" y="5274859"/>
            <a:ext cx="6270994" cy="3521837"/>
            <a:chOff x="0" y="0"/>
            <a:chExt cx="8361326" cy="4695783"/>
          </a:xfrm>
        </p:grpSpPr>
        <p:sp>
          <p:nvSpPr>
            <p:cNvPr name="TextBox 13" id="13"/>
            <p:cNvSpPr txBox="true"/>
            <p:nvPr/>
          </p:nvSpPr>
          <p:spPr>
            <a:xfrm rot="0">
              <a:off x="0" y="-57150"/>
              <a:ext cx="8361326" cy="1353227"/>
            </a:xfrm>
            <a:prstGeom prst="rect">
              <a:avLst/>
            </a:prstGeom>
          </p:spPr>
          <p:txBody>
            <a:bodyPr anchor="t" rtlCol="false" tIns="0" lIns="0" bIns="0" rIns="0">
              <a:spAutoFit/>
            </a:bodyPr>
            <a:lstStyle/>
            <a:p>
              <a:pPr>
                <a:lnSpc>
                  <a:spcPts val="4171"/>
                </a:lnSpc>
              </a:pPr>
              <a:r>
                <a:rPr lang="en-US" sz="2979">
                  <a:solidFill>
                    <a:srgbClr val="000000"/>
                  </a:solidFill>
                  <a:latin typeface="Alatsi Semi-Bold"/>
                </a:rPr>
                <a:t>Transaction Settlement:</a:t>
              </a:r>
            </a:p>
            <a:p>
              <a:pPr>
                <a:lnSpc>
                  <a:spcPts val="4171"/>
                </a:lnSpc>
              </a:pPr>
            </a:p>
          </p:txBody>
        </p:sp>
        <p:sp>
          <p:nvSpPr>
            <p:cNvPr name="TextBox 14" id="14"/>
            <p:cNvSpPr txBox="true"/>
            <p:nvPr/>
          </p:nvSpPr>
          <p:spPr>
            <a:xfrm rot="0">
              <a:off x="0" y="609939"/>
              <a:ext cx="6817816" cy="4085844"/>
            </a:xfrm>
            <a:prstGeom prst="rect">
              <a:avLst/>
            </a:prstGeom>
          </p:spPr>
          <p:txBody>
            <a:bodyPr anchor="t" rtlCol="false" tIns="0" lIns="0" bIns="0" rIns="0">
              <a:spAutoFit/>
            </a:bodyPr>
            <a:lstStyle/>
            <a:p>
              <a:pPr>
                <a:lnSpc>
                  <a:spcPts val="2771"/>
                </a:lnSpc>
              </a:pPr>
              <a:r>
                <a:rPr lang="en-US" sz="1979">
                  <a:solidFill>
                    <a:srgbClr val="000000"/>
                  </a:solidFill>
                  <a:latin typeface="Alatsi Bold"/>
                </a:rPr>
                <a:t>Depending on the magnitude of the net amounts:</a:t>
              </a:r>
            </a:p>
            <a:p>
              <a:pPr marL="427482" indent="-213741" lvl="1">
                <a:lnSpc>
                  <a:spcPts val="2771"/>
                </a:lnSpc>
                <a:buFont typeface="Arial"/>
                <a:buChar char="•"/>
              </a:pPr>
              <a:r>
                <a:rPr lang="en-US" sz="1979">
                  <a:solidFill>
                    <a:srgbClr val="000000"/>
                  </a:solidFill>
                  <a:latin typeface="Alatsi Bold"/>
                </a:rPr>
                <a:t>If ∣</a:t>
              </a:r>
              <a:r>
                <a:rPr lang="en-US" sz="1979">
                  <a:solidFill>
                    <a:srgbClr val="000000"/>
                  </a:solidFill>
                  <a:latin typeface="Alatsi Bold Italics"/>
                </a:rPr>
                <a:t>X</a:t>
              </a:r>
              <a:r>
                <a:rPr lang="en-US" sz="1979">
                  <a:solidFill>
                    <a:srgbClr val="000000"/>
                  </a:solidFill>
                  <a:latin typeface="Alatsi Bold"/>
                </a:rPr>
                <a:t>∣&lt;  </a:t>
              </a:r>
              <a:r>
                <a:rPr lang="en-US" sz="1979">
                  <a:solidFill>
                    <a:srgbClr val="000000"/>
                  </a:solidFill>
                  <a:latin typeface="Alatsi Bold Italics"/>
                </a:rPr>
                <a:t>Y </a:t>
              </a:r>
              <a:r>
                <a:rPr lang="en-US" sz="1979">
                  <a:solidFill>
                    <a:srgbClr val="000000"/>
                  </a:solidFill>
                  <a:latin typeface="Alatsi Bold"/>
                </a:rPr>
                <a:t>:  X is completely settled and removed from the list.</a:t>
              </a:r>
            </a:p>
            <a:p>
              <a:pPr marL="427482" indent="-213741" lvl="1">
                <a:lnSpc>
                  <a:spcPts val="2771"/>
                </a:lnSpc>
                <a:buFont typeface="Arial"/>
                <a:buChar char="•"/>
              </a:pPr>
              <a:r>
                <a:rPr lang="en-US" sz="1979">
                  <a:solidFill>
                    <a:srgbClr val="000000"/>
                  </a:solidFill>
                  <a:latin typeface="Alatsi Bold"/>
                </a:rPr>
                <a:t>If ∣</a:t>
              </a:r>
              <a:r>
                <a:rPr lang="en-US" sz="1979">
                  <a:solidFill>
                    <a:srgbClr val="000000"/>
                  </a:solidFill>
                  <a:latin typeface="Alatsi Bold Italics"/>
                </a:rPr>
                <a:t>X</a:t>
              </a:r>
              <a:r>
                <a:rPr lang="en-US" sz="1979">
                  <a:solidFill>
                    <a:srgbClr val="000000"/>
                  </a:solidFill>
                  <a:latin typeface="Alatsi Bold"/>
                </a:rPr>
                <a:t>∣&gt;  </a:t>
              </a:r>
              <a:r>
                <a:rPr lang="en-US" sz="1979">
                  <a:solidFill>
                    <a:srgbClr val="000000"/>
                  </a:solidFill>
                  <a:latin typeface="Alatsi Bold Italics"/>
                </a:rPr>
                <a:t>Y </a:t>
              </a:r>
              <a:r>
                <a:rPr lang="en-US" sz="1979">
                  <a:solidFill>
                    <a:srgbClr val="000000"/>
                  </a:solidFill>
                  <a:latin typeface="Alatsi Bold"/>
                </a:rPr>
                <a:t>: Y is completely settled and removed from the list.</a:t>
              </a:r>
            </a:p>
            <a:p>
              <a:pPr marL="427482" indent="-213741" lvl="1">
                <a:lnSpc>
                  <a:spcPts val="2771"/>
                </a:lnSpc>
                <a:buFont typeface="Arial"/>
                <a:buChar char="•"/>
              </a:pPr>
              <a:r>
                <a:rPr lang="en-US" sz="1979">
                  <a:solidFill>
                    <a:srgbClr val="000000"/>
                  </a:solidFill>
                  <a:latin typeface="Alatsi Bold"/>
                </a:rPr>
                <a:t>If ∣</a:t>
              </a:r>
              <a:r>
                <a:rPr lang="en-US" sz="1979">
                  <a:solidFill>
                    <a:srgbClr val="000000"/>
                  </a:solidFill>
                  <a:latin typeface="Alatsi Bold Italics"/>
                </a:rPr>
                <a:t>X</a:t>
              </a:r>
              <a:r>
                <a:rPr lang="en-US" sz="1979">
                  <a:solidFill>
                    <a:srgbClr val="000000"/>
                  </a:solidFill>
                  <a:latin typeface="Alatsi Bold"/>
                </a:rPr>
                <a:t>∣=</a:t>
              </a:r>
              <a:r>
                <a:rPr lang="en-US" sz="1979">
                  <a:solidFill>
                    <a:srgbClr val="000000"/>
                  </a:solidFill>
                  <a:latin typeface="Alatsi Bold Italics"/>
                </a:rPr>
                <a:t>Y</a:t>
              </a:r>
              <a:r>
                <a:rPr lang="en-US" sz="1979">
                  <a:solidFill>
                    <a:srgbClr val="000000"/>
                  </a:solidFill>
                  <a:latin typeface="Alatsi Bold"/>
                </a:rPr>
                <a:t>: Both X and Y are completely settled and removed from the list.</a:t>
              </a:r>
            </a:p>
            <a:p>
              <a:pPr>
                <a:lnSpc>
                  <a:spcPts val="2771"/>
                </a:lnSpc>
              </a:pPr>
            </a:p>
          </p:txBody>
        </p:sp>
      </p:grpSp>
      <p:sp>
        <p:nvSpPr>
          <p:cNvPr name="Freeform 15" id="15"/>
          <p:cNvSpPr/>
          <p:nvPr/>
        </p:nvSpPr>
        <p:spPr>
          <a:xfrm flipH="false" flipV="false" rot="0">
            <a:off x="1564423" y="636235"/>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1804788" y="9076074"/>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5648708" y="8517509"/>
            <a:ext cx="12312160" cy="740791"/>
            <a:chOff x="0" y="0"/>
            <a:chExt cx="16416213" cy="987721"/>
          </a:xfrm>
        </p:grpSpPr>
        <p:sp>
          <p:nvSpPr>
            <p:cNvPr name="TextBox 18" id="18"/>
            <p:cNvSpPr txBox="true"/>
            <p:nvPr/>
          </p:nvSpPr>
          <p:spPr>
            <a:xfrm rot="0">
              <a:off x="0" y="-57150"/>
              <a:ext cx="11833459" cy="654727"/>
            </a:xfrm>
            <a:prstGeom prst="rect">
              <a:avLst/>
            </a:prstGeom>
          </p:spPr>
          <p:txBody>
            <a:bodyPr anchor="t" rtlCol="false" tIns="0" lIns="0" bIns="0" rIns="0">
              <a:spAutoFit/>
            </a:bodyPr>
            <a:lstStyle/>
            <a:p>
              <a:pPr algn="ctr">
                <a:lnSpc>
                  <a:spcPts val="4171"/>
                </a:lnSpc>
                <a:spcBef>
                  <a:spcPct val="0"/>
                </a:spcBef>
              </a:pPr>
              <a:r>
                <a:rPr lang="en-US" sz="2979">
                  <a:solidFill>
                    <a:srgbClr val="000000"/>
                  </a:solidFill>
                  <a:latin typeface="Alatsi Semi-Bold"/>
                </a:rPr>
                <a:t>Repeat:</a:t>
              </a:r>
            </a:p>
          </p:txBody>
        </p:sp>
        <p:sp>
          <p:nvSpPr>
            <p:cNvPr name="TextBox 19" id="19"/>
            <p:cNvSpPr txBox="true"/>
            <p:nvPr/>
          </p:nvSpPr>
          <p:spPr>
            <a:xfrm rot="0">
              <a:off x="5084743" y="559477"/>
              <a:ext cx="11331470" cy="428244"/>
            </a:xfrm>
            <a:prstGeom prst="rect">
              <a:avLst/>
            </a:prstGeom>
          </p:spPr>
          <p:txBody>
            <a:bodyPr anchor="t" rtlCol="false" tIns="0" lIns="0" bIns="0" rIns="0">
              <a:spAutoFit/>
            </a:bodyPr>
            <a:lstStyle/>
            <a:p>
              <a:pPr algn="ctr">
                <a:lnSpc>
                  <a:spcPts val="2771"/>
                </a:lnSpc>
                <a:spcBef>
                  <a:spcPct val="0"/>
                </a:spcBef>
              </a:pPr>
              <a:r>
                <a:rPr lang="en-US" sz="1979">
                  <a:solidFill>
                    <a:srgbClr val="000000"/>
                  </a:solidFill>
                  <a:latin typeface="Alatsi"/>
                </a:rPr>
                <a:t>Repeat the above steps for the remaining banks until all net amounts are zero.</a:t>
              </a:r>
            </a:p>
          </p:txBody>
        </p:sp>
      </p:grpSp>
      <p:sp>
        <p:nvSpPr>
          <p:cNvPr name="Freeform 20" id="20"/>
          <p:cNvSpPr/>
          <p:nvPr/>
        </p:nvSpPr>
        <p:spPr>
          <a:xfrm flipH="false" flipV="false" rot="0">
            <a:off x="-31071" y="0"/>
            <a:ext cx="4239083" cy="819939"/>
          </a:xfrm>
          <a:custGeom>
            <a:avLst/>
            <a:gdLst/>
            <a:ahLst/>
            <a:cxnLst/>
            <a:rect r="r" b="b" t="t" l="l"/>
            <a:pathLst>
              <a:path h="819939" w="4239083">
                <a:moveTo>
                  <a:pt x="0" y="0"/>
                </a:moveTo>
                <a:lnTo>
                  <a:pt x="4239084" y="0"/>
                </a:lnTo>
                <a:lnTo>
                  <a:pt x="4239084" y="819939"/>
                </a:lnTo>
                <a:lnTo>
                  <a:pt x="0" y="819939"/>
                </a:lnTo>
                <a:lnTo>
                  <a:pt x="0" y="0"/>
                </a:lnTo>
                <a:close/>
              </a:path>
            </a:pathLst>
          </a:custGeom>
          <a:blipFill>
            <a:blip r:embed="rId4"/>
            <a:stretch>
              <a:fillRect l="0" t="0" r="0" b="0"/>
            </a:stretch>
          </a:blipFill>
        </p:spPr>
      </p:sp>
      <p:grpSp>
        <p:nvGrpSpPr>
          <p:cNvPr name="Group 21" id="21"/>
          <p:cNvGrpSpPr/>
          <p:nvPr/>
        </p:nvGrpSpPr>
        <p:grpSpPr>
          <a:xfrm rot="0">
            <a:off x="-76661" y="1517782"/>
            <a:ext cx="1105361" cy="1105361"/>
            <a:chOff x="0" y="0"/>
            <a:chExt cx="1473815" cy="1473815"/>
          </a:xfrm>
        </p:grpSpPr>
        <p:grpSp>
          <p:nvGrpSpPr>
            <p:cNvPr name="Group 22" id="22"/>
            <p:cNvGrpSpPr/>
            <p:nvPr/>
          </p:nvGrpSpPr>
          <p:grpSpPr>
            <a:xfrm rot="0">
              <a:off x="0" y="0"/>
              <a:ext cx="1473815" cy="147381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1</a:t>
              </a:r>
            </a:p>
          </p:txBody>
        </p:sp>
      </p:grpSp>
      <p:grpSp>
        <p:nvGrpSpPr>
          <p:cNvPr name="Group 26" id="26"/>
          <p:cNvGrpSpPr/>
          <p:nvPr/>
        </p:nvGrpSpPr>
        <p:grpSpPr>
          <a:xfrm rot="0">
            <a:off x="8879623" y="1322446"/>
            <a:ext cx="1105361" cy="1105361"/>
            <a:chOff x="0" y="0"/>
            <a:chExt cx="1473815" cy="1473815"/>
          </a:xfrm>
        </p:grpSpPr>
        <p:grpSp>
          <p:nvGrpSpPr>
            <p:cNvPr name="Group 27" id="27"/>
            <p:cNvGrpSpPr/>
            <p:nvPr/>
          </p:nvGrpSpPr>
          <p:grpSpPr>
            <a:xfrm rot="0">
              <a:off x="0" y="0"/>
              <a:ext cx="1473815" cy="147381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2</a:t>
              </a:r>
            </a:p>
          </p:txBody>
        </p:sp>
      </p:grpSp>
      <p:grpSp>
        <p:nvGrpSpPr>
          <p:cNvPr name="Group 31" id="31"/>
          <p:cNvGrpSpPr/>
          <p:nvPr/>
        </p:nvGrpSpPr>
        <p:grpSpPr>
          <a:xfrm rot="0">
            <a:off x="74682" y="5274859"/>
            <a:ext cx="1105361" cy="1105361"/>
            <a:chOff x="0" y="0"/>
            <a:chExt cx="1473815" cy="1473815"/>
          </a:xfrm>
        </p:grpSpPr>
        <p:grpSp>
          <p:nvGrpSpPr>
            <p:cNvPr name="Group 32" id="32"/>
            <p:cNvGrpSpPr/>
            <p:nvPr/>
          </p:nvGrpSpPr>
          <p:grpSpPr>
            <a:xfrm rot="0">
              <a:off x="0" y="0"/>
              <a:ext cx="1473815" cy="147381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3</a:t>
              </a:r>
            </a:p>
          </p:txBody>
        </p:sp>
      </p:grpSp>
      <p:grpSp>
        <p:nvGrpSpPr>
          <p:cNvPr name="Group 36" id="36"/>
          <p:cNvGrpSpPr/>
          <p:nvPr/>
        </p:nvGrpSpPr>
        <p:grpSpPr>
          <a:xfrm rot="0">
            <a:off x="8038639" y="8418427"/>
            <a:ext cx="1105361" cy="1105361"/>
            <a:chOff x="0" y="0"/>
            <a:chExt cx="1473815" cy="1473815"/>
          </a:xfrm>
        </p:grpSpPr>
        <p:grpSp>
          <p:nvGrpSpPr>
            <p:cNvPr name="Group 37" id="37"/>
            <p:cNvGrpSpPr/>
            <p:nvPr/>
          </p:nvGrpSpPr>
          <p:grpSpPr>
            <a:xfrm rot="0">
              <a:off x="0" y="0"/>
              <a:ext cx="1473815" cy="147381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4</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607217" y="2232026"/>
            <a:ext cx="14705320" cy="6666093"/>
          </a:xfrm>
          <a:prstGeom prst="rect">
            <a:avLst/>
          </a:prstGeom>
        </p:spPr>
        <p:txBody>
          <a:bodyPr anchor="t" rtlCol="false" tIns="0" lIns="0" bIns="0" rIns="0">
            <a:spAutoFit/>
          </a:bodyPr>
          <a:lstStyle/>
          <a:p>
            <a:pPr>
              <a:lnSpc>
                <a:spcPts val="5852"/>
              </a:lnSpc>
            </a:pPr>
            <a:r>
              <a:rPr lang="en-US" sz="4180">
                <a:solidFill>
                  <a:srgbClr val="000000"/>
                </a:solidFill>
                <a:latin typeface="Alatsi Bold"/>
              </a:rPr>
              <a:t>Let's take an example. say we have the following banks:</a:t>
            </a:r>
          </a:p>
          <a:p>
            <a:pPr marL="902546" indent="-451273" lvl="1">
              <a:lnSpc>
                <a:spcPts val="5852"/>
              </a:lnSpc>
              <a:buFont typeface="Arial"/>
              <a:buChar char="•"/>
            </a:pPr>
            <a:r>
              <a:rPr lang="en-US" sz="4180">
                <a:solidFill>
                  <a:srgbClr val="000000"/>
                </a:solidFill>
                <a:latin typeface="Alatsi Bold"/>
              </a:rPr>
              <a:t>Bank_of_America (World bank)</a:t>
            </a:r>
          </a:p>
          <a:p>
            <a:pPr marL="902546" indent="-451273" lvl="1">
              <a:lnSpc>
                <a:spcPts val="5852"/>
              </a:lnSpc>
              <a:buFont typeface="Arial"/>
              <a:buChar char="•"/>
            </a:pPr>
            <a:r>
              <a:rPr lang="en-US" sz="4180">
                <a:solidFill>
                  <a:srgbClr val="000000"/>
                </a:solidFill>
                <a:latin typeface="Alatsi Bold"/>
              </a:rPr>
              <a:t>Wells_Fargo</a:t>
            </a:r>
          </a:p>
          <a:p>
            <a:pPr marL="902546" indent="-451273" lvl="1">
              <a:lnSpc>
                <a:spcPts val="5852"/>
              </a:lnSpc>
              <a:buFont typeface="Arial"/>
              <a:buChar char="•"/>
            </a:pPr>
            <a:r>
              <a:rPr lang="en-US" sz="4180">
                <a:solidFill>
                  <a:srgbClr val="000000"/>
                </a:solidFill>
                <a:latin typeface="Alatsi Bold"/>
              </a:rPr>
              <a:t>Royal_Bank_of_Canada</a:t>
            </a:r>
          </a:p>
          <a:p>
            <a:pPr marL="902546" indent="-451273" lvl="1">
              <a:lnSpc>
                <a:spcPts val="5852"/>
              </a:lnSpc>
              <a:buFont typeface="Arial"/>
              <a:buChar char="•"/>
            </a:pPr>
            <a:r>
              <a:rPr lang="en-US" sz="4180">
                <a:solidFill>
                  <a:srgbClr val="000000"/>
                </a:solidFill>
                <a:latin typeface="Alatsi Bold"/>
              </a:rPr>
              <a:t>Westpac</a:t>
            </a:r>
          </a:p>
          <a:p>
            <a:pPr marL="902546" indent="-451273" lvl="1">
              <a:lnSpc>
                <a:spcPts val="5852"/>
              </a:lnSpc>
              <a:buFont typeface="Arial"/>
              <a:buChar char="•"/>
            </a:pPr>
            <a:r>
              <a:rPr lang="en-US" sz="4180">
                <a:solidFill>
                  <a:srgbClr val="000000"/>
                </a:solidFill>
                <a:latin typeface="Alatsi Bold"/>
              </a:rPr>
              <a:t>National_Australia_Bank</a:t>
            </a:r>
          </a:p>
          <a:p>
            <a:pPr marL="902546" indent="-451273" lvl="1">
              <a:lnSpc>
                <a:spcPts val="5852"/>
              </a:lnSpc>
              <a:buFont typeface="Arial"/>
              <a:buChar char="•"/>
            </a:pPr>
            <a:r>
              <a:rPr lang="en-US" sz="4180">
                <a:solidFill>
                  <a:srgbClr val="000000"/>
                </a:solidFill>
                <a:latin typeface="Alatsi Bold"/>
              </a:rPr>
              <a:t>Goldman_Sachs</a:t>
            </a:r>
          </a:p>
          <a:p>
            <a:pPr>
              <a:lnSpc>
                <a:spcPts val="5852"/>
              </a:lnSpc>
            </a:pPr>
            <a:r>
              <a:rPr lang="en-US" sz="4180">
                <a:solidFill>
                  <a:srgbClr val="000000"/>
                </a:solidFill>
                <a:latin typeface="Alatsi Bold"/>
              </a:rPr>
              <a:t>the payments to be done on the right</a:t>
            </a:r>
          </a:p>
          <a:p>
            <a:pPr>
              <a:lnSpc>
                <a:spcPts val="5852"/>
              </a:lnSpc>
            </a:pPr>
          </a:p>
        </p:txBody>
      </p:sp>
      <p:sp>
        <p:nvSpPr>
          <p:cNvPr name="Freeform 3" id="3"/>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SCENARIO</a:t>
            </a:r>
          </a:p>
        </p:txBody>
      </p:sp>
      <p:sp>
        <p:nvSpPr>
          <p:cNvPr name="Freeform 5" id="5"/>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603642" y="3132497"/>
            <a:ext cx="8321050" cy="4950876"/>
          </a:xfrm>
          <a:custGeom>
            <a:avLst/>
            <a:gdLst/>
            <a:ahLst/>
            <a:cxnLst/>
            <a:rect r="r" b="b" t="t" l="l"/>
            <a:pathLst>
              <a:path h="4950876" w="8321050">
                <a:moveTo>
                  <a:pt x="0" y="0"/>
                </a:moveTo>
                <a:lnTo>
                  <a:pt x="8321050" y="0"/>
                </a:lnTo>
                <a:lnTo>
                  <a:pt x="8321050" y="4950876"/>
                </a:lnTo>
                <a:lnTo>
                  <a:pt x="0" y="4950876"/>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2172322"/>
            <a:ext cx="8349747" cy="5212465"/>
          </a:xfrm>
          <a:custGeom>
            <a:avLst/>
            <a:gdLst/>
            <a:ahLst/>
            <a:cxnLst/>
            <a:rect r="r" b="b" t="t" l="l"/>
            <a:pathLst>
              <a:path h="5212465" w="8349747">
                <a:moveTo>
                  <a:pt x="0" y="0"/>
                </a:moveTo>
                <a:lnTo>
                  <a:pt x="8349747" y="0"/>
                </a:lnTo>
                <a:lnTo>
                  <a:pt x="8349747" y="5212464"/>
                </a:lnTo>
                <a:lnTo>
                  <a:pt x="0" y="5212464"/>
                </a:lnTo>
                <a:lnTo>
                  <a:pt x="0" y="0"/>
                </a:lnTo>
                <a:close/>
              </a:path>
            </a:pathLst>
          </a:custGeom>
          <a:blipFill>
            <a:blip r:embed="rId4"/>
            <a:stretch>
              <a:fillRect l="0" t="0" r="0" b="0"/>
            </a:stretch>
          </a:blipFill>
        </p:spPr>
      </p:sp>
      <p:sp>
        <p:nvSpPr>
          <p:cNvPr name="TextBox 4" id="4"/>
          <p:cNvSpPr txBox="true"/>
          <p:nvPr/>
        </p:nvSpPr>
        <p:spPr>
          <a:xfrm rot="0">
            <a:off x="338037" y="990600"/>
            <a:ext cx="8805963" cy="7537808"/>
          </a:xfrm>
          <a:prstGeom prst="rect">
            <a:avLst/>
          </a:prstGeom>
        </p:spPr>
        <p:txBody>
          <a:bodyPr anchor="t" rtlCol="false" tIns="0" lIns="0" bIns="0" rIns="0">
            <a:spAutoFit/>
          </a:bodyPr>
          <a:lstStyle/>
          <a:p>
            <a:pPr>
              <a:lnSpc>
                <a:spcPts val="3504"/>
              </a:lnSpc>
            </a:pPr>
            <a:r>
              <a:rPr lang="en-US" sz="2503">
                <a:solidFill>
                  <a:srgbClr val="000000"/>
                </a:solidFill>
                <a:latin typeface="Alatsi"/>
              </a:rPr>
              <a:t>Each Bank only supports a set of modes of payments and can make or receive payments only via those. Only World Bank suppports all modes of payments. In our current example we have only three payment modes :</a:t>
            </a:r>
          </a:p>
          <a:p>
            <a:pPr marL="540470" indent="-270235" lvl="1">
              <a:lnSpc>
                <a:spcPts val="3504"/>
              </a:lnSpc>
              <a:buFont typeface="Arial"/>
              <a:buChar char="•"/>
            </a:pPr>
            <a:r>
              <a:rPr lang="en-US" sz="2503">
                <a:solidFill>
                  <a:srgbClr val="000000"/>
                </a:solidFill>
                <a:latin typeface="Alatsi"/>
              </a:rPr>
              <a:t>Google_Pay</a:t>
            </a:r>
          </a:p>
          <a:p>
            <a:pPr marL="540470" indent="-270235" lvl="1">
              <a:lnSpc>
                <a:spcPts val="3504"/>
              </a:lnSpc>
              <a:buFont typeface="Arial"/>
              <a:buChar char="•"/>
            </a:pPr>
            <a:r>
              <a:rPr lang="en-US" sz="2503">
                <a:solidFill>
                  <a:srgbClr val="000000"/>
                </a:solidFill>
                <a:latin typeface="Alatsi"/>
              </a:rPr>
              <a:t>AliPay</a:t>
            </a:r>
          </a:p>
          <a:p>
            <a:pPr marL="540470" indent="-270235" lvl="1">
              <a:lnSpc>
                <a:spcPts val="3504"/>
              </a:lnSpc>
              <a:buFont typeface="Arial"/>
              <a:buChar char="•"/>
            </a:pPr>
            <a:r>
              <a:rPr lang="en-US" sz="2503">
                <a:solidFill>
                  <a:srgbClr val="000000"/>
                </a:solidFill>
                <a:latin typeface="Alatsi"/>
              </a:rPr>
              <a:t>Paytm</a:t>
            </a:r>
          </a:p>
          <a:p>
            <a:pPr>
              <a:lnSpc>
                <a:spcPts val="3504"/>
              </a:lnSpc>
            </a:pPr>
            <a:r>
              <a:rPr lang="en-US" sz="2503">
                <a:solidFill>
                  <a:srgbClr val="000000"/>
                </a:solidFill>
                <a:latin typeface="Alatsi"/>
              </a:rPr>
              <a:t>Following is the list of Banks and their supported payment modes :</a:t>
            </a:r>
          </a:p>
          <a:p>
            <a:pPr marL="540470" indent="-270235" lvl="1">
              <a:lnSpc>
                <a:spcPts val="3504"/>
              </a:lnSpc>
              <a:buFont typeface="Arial"/>
              <a:buChar char="•"/>
            </a:pPr>
            <a:r>
              <a:rPr lang="en-US" sz="2503">
                <a:solidFill>
                  <a:srgbClr val="000000"/>
                </a:solidFill>
                <a:latin typeface="Alatsi"/>
              </a:rPr>
              <a:t>Bank_of_America  - Google_Pay, AliPay, Paytm</a:t>
            </a:r>
          </a:p>
          <a:p>
            <a:pPr marL="540470" indent="-270235" lvl="1">
              <a:lnSpc>
                <a:spcPts val="3504"/>
              </a:lnSpc>
              <a:buFont typeface="Arial"/>
              <a:buChar char="•"/>
            </a:pPr>
            <a:r>
              <a:rPr lang="en-US" sz="2503">
                <a:solidFill>
                  <a:srgbClr val="000000"/>
                </a:solidFill>
                <a:latin typeface="Alatsi"/>
              </a:rPr>
              <a:t>Wells_Fargo   - Google_Pay, AliPay</a:t>
            </a:r>
          </a:p>
          <a:p>
            <a:pPr marL="540470" indent="-270235" lvl="1">
              <a:lnSpc>
                <a:spcPts val="3504"/>
              </a:lnSpc>
              <a:buFont typeface="Arial"/>
              <a:buChar char="•"/>
            </a:pPr>
            <a:r>
              <a:rPr lang="en-US" sz="2503">
                <a:solidFill>
                  <a:srgbClr val="000000"/>
                </a:solidFill>
                <a:latin typeface="Alatsi"/>
              </a:rPr>
              <a:t>Royal_Bank_of_Canada    - AliPay</a:t>
            </a:r>
          </a:p>
          <a:p>
            <a:pPr marL="540470" indent="-270235" lvl="1">
              <a:lnSpc>
                <a:spcPts val="3504"/>
              </a:lnSpc>
              <a:buFont typeface="Arial"/>
              <a:buChar char="•"/>
            </a:pPr>
            <a:r>
              <a:rPr lang="en-US" sz="2503">
                <a:solidFill>
                  <a:srgbClr val="000000"/>
                </a:solidFill>
                <a:latin typeface="Alatsi"/>
              </a:rPr>
              <a:t>Westpac    - Google_Pay, Paytm</a:t>
            </a:r>
          </a:p>
          <a:p>
            <a:pPr marL="540470" indent="-270235" lvl="1">
              <a:lnSpc>
                <a:spcPts val="3504"/>
              </a:lnSpc>
              <a:buFont typeface="Arial"/>
              <a:buChar char="•"/>
            </a:pPr>
            <a:r>
              <a:rPr lang="en-US" sz="2503">
                <a:solidFill>
                  <a:srgbClr val="000000"/>
                </a:solidFill>
                <a:latin typeface="Alatsi"/>
              </a:rPr>
              <a:t>Goldman_Sachs - Paytm</a:t>
            </a:r>
          </a:p>
          <a:p>
            <a:pPr marL="540470" indent="-270235" lvl="1">
              <a:lnSpc>
                <a:spcPts val="3504"/>
              </a:lnSpc>
              <a:buFont typeface="Arial"/>
              <a:buChar char="•"/>
            </a:pPr>
            <a:r>
              <a:rPr lang="en-US" sz="2503">
                <a:solidFill>
                  <a:srgbClr val="000000"/>
                </a:solidFill>
                <a:latin typeface="Alatsi"/>
              </a:rPr>
              <a:t>National_Australia_Bank     - AliPay, Paytm</a:t>
            </a:r>
          </a:p>
          <a:p>
            <a:pPr>
              <a:lnSpc>
                <a:spcPts val="3504"/>
              </a:lnSpc>
            </a:pPr>
          </a:p>
          <a:p>
            <a:pPr>
              <a:lnSpc>
                <a:spcPts val="350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46005" y="1641813"/>
            <a:ext cx="8971793" cy="5805278"/>
          </a:xfrm>
          <a:custGeom>
            <a:avLst/>
            <a:gdLst/>
            <a:ahLst/>
            <a:cxnLst/>
            <a:rect r="r" b="b" t="t" l="l"/>
            <a:pathLst>
              <a:path h="5805278" w="8971793">
                <a:moveTo>
                  <a:pt x="0" y="0"/>
                </a:moveTo>
                <a:lnTo>
                  <a:pt x="8971793" y="0"/>
                </a:lnTo>
                <a:lnTo>
                  <a:pt x="8971793" y="5805278"/>
                </a:lnTo>
                <a:lnTo>
                  <a:pt x="0" y="5805278"/>
                </a:lnTo>
                <a:lnTo>
                  <a:pt x="0" y="0"/>
                </a:lnTo>
                <a:close/>
              </a:path>
            </a:pathLst>
          </a:custGeom>
          <a:blipFill>
            <a:blip r:embed="rId4"/>
            <a:stretch>
              <a:fillRect l="0" t="0" r="0" b="0"/>
            </a:stretch>
          </a:blipFill>
        </p:spPr>
      </p:sp>
      <p:sp>
        <p:nvSpPr>
          <p:cNvPr name="TextBox 4" id="4"/>
          <p:cNvSpPr txBox="true"/>
          <p:nvPr/>
        </p:nvSpPr>
        <p:spPr>
          <a:xfrm rot="0">
            <a:off x="338037" y="435542"/>
            <a:ext cx="8805963" cy="10207205"/>
          </a:xfrm>
          <a:prstGeom prst="rect">
            <a:avLst/>
          </a:prstGeom>
        </p:spPr>
        <p:txBody>
          <a:bodyPr anchor="t" rtlCol="false" tIns="0" lIns="0" bIns="0" rIns="0">
            <a:spAutoFit/>
          </a:bodyPr>
          <a:lstStyle/>
          <a:p>
            <a:pPr>
              <a:lnSpc>
                <a:spcPts val="3504"/>
              </a:lnSpc>
            </a:pPr>
            <a:r>
              <a:rPr lang="en-US" sz="2503">
                <a:solidFill>
                  <a:srgbClr val="000000"/>
                </a:solidFill>
                <a:latin typeface="Alatsi"/>
              </a:rPr>
              <a:t>To pick the first Bank, we calculate the net amount for every Bank by using the below formula and store them in list:</a:t>
            </a:r>
          </a:p>
          <a:p>
            <a:pPr>
              <a:lnSpc>
                <a:spcPts val="3504"/>
              </a:lnSpc>
            </a:pPr>
            <a:r>
              <a:rPr lang="en-US" sz="2503">
                <a:solidFill>
                  <a:srgbClr val="000000"/>
                </a:solidFill>
                <a:latin typeface="Alatsi"/>
              </a:rPr>
              <a:t>net amount = [Sum of all credits(amounts to be received)] - [Sum of all debits(amounts to pay)]</a:t>
            </a:r>
          </a:p>
          <a:p>
            <a:pPr>
              <a:lnSpc>
                <a:spcPts val="3504"/>
              </a:lnSpc>
            </a:pPr>
            <a:r>
              <a:rPr lang="en-US" sz="2503">
                <a:solidFill>
                  <a:srgbClr val="000000"/>
                </a:solidFill>
                <a:latin typeface="Alatsi"/>
              </a:rPr>
              <a:t>Now the idea is that we are finding the bank which has minimum net amount(max debtor) (say Bank X, net amount x) and then finding the bank which has the maximum net amount( max creditor) (say Bank Y, net amount y) and also has a common payment mode (say M1) with the former bank. Then we find minimum of absolute value of x and y, lets call it z.</a:t>
            </a:r>
          </a:p>
          <a:p>
            <a:pPr>
              <a:lnSpc>
                <a:spcPts val="3504"/>
              </a:lnSpc>
            </a:pPr>
            <a:r>
              <a:rPr lang="en-US" sz="2503">
                <a:solidFill>
                  <a:srgbClr val="000000"/>
                </a:solidFill>
                <a:latin typeface="Alatsi"/>
              </a:rPr>
              <a:t>Now X pays the amount z to Y. Then 3 cases may arrived:</a:t>
            </a:r>
          </a:p>
          <a:p>
            <a:pPr marL="540470" indent="-270235" lvl="1">
              <a:lnSpc>
                <a:spcPts val="3504"/>
              </a:lnSpc>
              <a:buFont typeface="Arial"/>
              <a:buChar char="•"/>
            </a:pPr>
            <a:r>
              <a:rPr lang="en-US" sz="2503">
                <a:solidFill>
                  <a:srgbClr val="000000"/>
                </a:solidFill>
                <a:latin typeface="Alatsi"/>
              </a:rPr>
              <a:t>If (magnitude of x) &lt; y =&gt; X is completely settled and so removed from the list.</a:t>
            </a:r>
          </a:p>
          <a:p>
            <a:pPr marL="540470" indent="-270235" lvl="1">
              <a:lnSpc>
                <a:spcPts val="3504"/>
              </a:lnSpc>
              <a:buFont typeface="Arial"/>
              <a:buChar char="•"/>
            </a:pPr>
            <a:r>
              <a:rPr lang="en-US" sz="2503">
                <a:solidFill>
                  <a:srgbClr val="000000"/>
                </a:solidFill>
                <a:latin typeface="Alatsi"/>
              </a:rPr>
              <a:t>If (magnitude of x) &gt; y =&gt; Y is completely settled and so removed from the list.</a:t>
            </a:r>
          </a:p>
          <a:p>
            <a:pPr marL="540470" indent="-270235" lvl="1">
              <a:lnSpc>
                <a:spcPts val="3504"/>
              </a:lnSpc>
              <a:buFont typeface="Arial"/>
              <a:buChar char="•"/>
            </a:pPr>
            <a:r>
              <a:rPr lang="en-US" sz="2503">
                <a:solidFill>
                  <a:srgbClr val="000000"/>
                </a:solidFill>
                <a:latin typeface="Alatsi"/>
              </a:rPr>
              <a:t>If (magnitude of x) = y =&gt; X and Y both are completely settled and so both are removed from the list.</a:t>
            </a:r>
          </a:p>
          <a:p>
            <a:pPr>
              <a:lnSpc>
                <a:spcPts val="3504"/>
              </a:lnSpc>
            </a:pPr>
            <a:r>
              <a:rPr lang="en-US" sz="2503">
                <a:solidFill>
                  <a:srgbClr val="000000"/>
                </a:solidFill>
                <a:latin typeface="Alatsi"/>
              </a:rPr>
              <a:t>The same process is repeated for the remaining banks.</a:t>
            </a:r>
          </a:p>
          <a:p>
            <a:pPr>
              <a:lnSpc>
                <a:spcPts val="3504"/>
              </a:lnSpc>
            </a:pPr>
            <a:r>
              <a:rPr lang="en-US" sz="2503">
                <a:solidFill>
                  <a:srgbClr val="000000"/>
                </a:solidFill>
                <a:latin typeface="Alatsi"/>
              </a:rPr>
              <a:t>For the current example, the transactions for minimum cash flow are as follows:</a:t>
            </a:r>
          </a:p>
          <a:p>
            <a:pPr>
              <a:lnSpc>
                <a:spcPts val="3504"/>
              </a:lnSpc>
            </a:pPr>
          </a:p>
          <a:p>
            <a:pPr>
              <a:lnSpc>
                <a:spcPts val="3504"/>
              </a:lnSpc>
            </a:pPr>
          </a:p>
          <a:p>
            <a:pPr>
              <a:lnSpc>
                <a:spcPts val="350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31071" y="0"/>
            <a:ext cx="4239083" cy="819939"/>
          </a:xfrm>
          <a:custGeom>
            <a:avLst/>
            <a:gdLst/>
            <a:ahLst/>
            <a:cxnLst/>
            <a:rect r="r" b="b" t="t" l="l"/>
            <a:pathLst>
              <a:path h="819939" w="4239083">
                <a:moveTo>
                  <a:pt x="0" y="0"/>
                </a:moveTo>
                <a:lnTo>
                  <a:pt x="4239084" y="0"/>
                </a:lnTo>
                <a:lnTo>
                  <a:pt x="4239084" y="819939"/>
                </a:lnTo>
                <a:lnTo>
                  <a:pt x="0" y="819939"/>
                </a:lnTo>
                <a:lnTo>
                  <a:pt x="0" y="0"/>
                </a:lnTo>
                <a:close/>
              </a:path>
            </a:pathLst>
          </a:custGeom>
          <a:blipFill>
            <a:blip r:embed="rId2"/>
            <a:stretch>
              <a:fillRect l="0" t="0" r="0" b="0"/>
            </a:stretch>
          </a:blipFill>
        </p:spPr>
      </p:sp>
      <p:sp>
        <p:nvSpPr>
          <p:cNvPr name="Freeform 3" id="3"/>
          <p:cNvSpPr/>
          <p:nvPr/>
        </p:nvSpPr>
        <p:spPr>
          <a:xfrm flipH="false" flipV="false" rot="0">
            <a:off x="2088471" y="2157259"/>
            <a:ext cx="13449048" cy="7101041"/>
          </a:xfrm>
          <a:custGeom>
            <a:avLst/>
            <a:gdLst/>
            <a:ahLst/>
            <a:cxnLst/>
            <a:rect r="r" b="b" t="t" l="l"/>
            <a:pathLst>
              <a:path h="7101041" w="13449048">
                <a:moveTo>
                  <a:pt x="0" y="0"/>
                </a:moveTo>
                <a:lnTo>
                  <a:pt x="13449048" y="0"/>
                </a:lnTo>
                <a:lnTo>
                  <a:pt x="13449048" y="7101041"/>
                </a:lnTo>
                <a:lnTo>
                  <a:pt x="0" y="7101041"/>
                </a:lnTo>
                <a:lnTo>
                  <a:pt x="0" y="0"/>
                </a:lnTo>
                <a:close/>
              </a:path>
            </a:pathLst>
          </a:custGeom>
          <a:blipFill>
            <a:blip r:embed="rId3"/>
            <a:stretch>
              <a:fillRect l="0" t="0" r="0" b="0"/>
            </a:stretch>
          </a:blipFill>
        </p:spPr>
      </p:sp>
      <p:sp>
        <p:nvSpPr>
          <p:cNvPr name="TextBox 4" id="4"/>
          <p:cNvSpPr txBox="true"/>
          <p:nvPr/>
        </p:nvSpPr>
        <p:spPr>
          <a:xfrm rot="0">
            <a:off x="3038725" y="13488"/>
            <a:ext cx="10929913"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SAMPLE OUTPUT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Bold"/>
              </a:rPr>
              <a:t>THANK YOU</a:t>
            </a:r>
          </a:p>
        </p:txBody>
      </p:sp>
      <p:grpSp>
        <p:nvGrpSpPr>
          <p:cNvPr name="Group 3" id="3"/>
          <p:cNvGrpSpPr/>
          <p:nvPr/>
        </p:nvGrpSpPr>
        <p:grpSpPr>
          <a:xfrm rot="0">
            <a:off x="-31071" y="0"/>
            <a:ext cx="4239083" cy="10287000"/>
            <a:chOff x="0" y="0"/>
            <a:chExt cx="5652111" cy="13716000"/>
          </a:xfrm>
        </p:grpSpPr>
        <p:grpSp>
          <p:nvGrpSpPr>
            <p:cNvPr name="Group 4" id="4"/>
            <p:cNvGrpSpPr/>
            <p:nvPr/>
          </p:nvGrpSpPr>
          <p:grpSpPr>
            <a:xfrm rot="0">
              <a:off x="2826056" y="0"/>
              <a:ext cx="2826056" cy="13716000"/>
              <a:chOff x="0" y="0"/>
              <a:chExt cx="558233" cy="2709333"/>
            </a:xfrm>
          </p:grpSpPr>
          <p:sp>
            <p:nvSpPr>
              <p:cNvPr name="Freeform 5" id="5"/>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6" id="6"/>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13028" y="0"/>
              <a:ext cx="2826056" cy="13716000"/>
              <a:chOff x="0" y="0"/>
              <a:chExt cx="558233" cy="2709333"/>
            </a:xfrm>
          </p:grpSpPr>
          <p:sp>
            <p:nvSpPr>
              <p:cNvPr name="Freeform 8" id="8"/>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9" id="9"/>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2826056" cy="13716000"/>
              <a:chOff x="0" y="0"/>
              <a:chExt cx="558233" cy="2709333"/>
            </a:xfrm>
          </p:grpSpPr>
          <p:sp>
            <p:nvSpPr>
              <p:cNvPr name="Freeform 11" id="11"/>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2" id="12"/>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3" id="13"/>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31071" y="0"/>
            <a:ext cx="4239083" cy="819939"/>
          </a:xfrm>
          <a:custGeom>
            <a:avLst/>
            <a:gdLst/>
            <a:ahLst/>
            <a:cxnLst/>
            <a:rect r="r" b="b" t="t" l="l"/>
            <a:pathLst>
              <a:path h="819939" w="4239083">
                <a:moveTo>
                  <a:pt x="0" y="0"/>
                </a:moveTo>
                <a:lnTo>
                  <a:pt x="4239084" y="0"/>
                </a:lnTo>
                <a:lnTo>
                  <a:pt x="4239084" y="819939"/>
                </a:lnTo>
                <a:lnTo>
                  <a:pt x="0" y="819939"/>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DAF5mHEg9MU</dc:identifier>
  <dcterms:modified xsi:type="dcterms:W3CDTF">2011-08-01T06:04:30Z</dcterms:modified>
  <cp:revision>1</cp:revision>
  <dc:title>Beige Pastel Minimalist Thesis Defense Presentation</dc:title>
</cp:coreProperties>
</file>